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1" r:id="rId3"/>
    <p:sldId id="260" r:id="rId4"/>
    <p:sldId id="258" r:id="rId5"/>
    <p:sldId id="259" r:id="rId6"/>
  </p:sldIdLst>
  <p:sldSz cx="12192000" cy="6858000"/>
  <p:notesSz cx="7315200" cy="9601200"/>
  <p:embeddedFontLst>
    <p:embeddedFont>
      <p:font typeface="Franklin Gothic" charset="0"/>
      <p:bold r:id="rId8"/>
    </p:embeddedFont>
    <p:embeddedFont>
      <p:font typeface="Libre Franklin" charset="0"/>
      <p:regular r:id="rId9"/>
      <p:bold r:id="rId10"/>
      <p:italic r:id="rId11"/>
      <p:boldItalic r:id="rId12"/>
    </p:embeddedFon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Arial Black" pitchFamily="34" charset="0"/>
      <p:bold r:id="rId17"/>
    </p:embeddedFont>
    <p:embeddedFont>
      <p:font typeface="Aptos Display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8000"/>
    <a:srgbClr val="5A30F4"/>
    <a:srgbClr val="DAA600"/>
    <a:srgbClr val="D69752"/>
    <a:srgbClr val="33993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606" autoAdjust="0"/>
    <p:restoredTop sz="94660"/>
  </p:normalViewPr>
  <p:slideViewPr>
    <p:cSldViewPr>
      <p:cViewPr>
        <p:scale>
          <a:sx n="75" d="100"/>
          <a:sy n="75" d="100"/>
        </p:scale>
        <p:origin x="-720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37" tIns="48305" rIns="96637" bIns="4830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8" y="0"/>
            <a:ext cx="3169920" cy="48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37" tIns="48305" rIns="96637" bIns="4830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37" tIns="48305" rIns="96637" bIns="4830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37" tIns="48305" rIns="96637" bIns="4830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37" tIns="48305" rIns="96637" bIns="48305" anchor="b" anchorCtr="0">
            <a:noAutofit/>
          </a:bodyPr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37" tIns="48305" rIns="96637" bIns="48305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37" tIns="48305" rIns="96637" bIns="48305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3</a:t>
            </a:fld>
            <a:endParaRPr lang="en-US"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022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37" tIns="48305" rIns="96637" bIns="48305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37" tIns="48305" rIns="96637" bIns="48305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10248" y="5429264"/>
            <a:ext cx="2571768" cy="500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/>
              <a:t>Basic Details of the Team and Problem Statement</a:t>
            </a:r>
            <a:endParaRPr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810248" y="1500174"/>
            <a:ext cx="5759943" cy="5072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Ministry/Organization Name/Student Innovation: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IN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Ministry of </a:t>
            </a:r>
            <a:r>
              <a:rPr lang="en-IN" dirty="0" smtClean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Housing and Urban Affairs</a:t>
            </a:r>
            <a:endParaRPr lang="en-IN" dirty="0">
              <a:solidFill>
                <a:schemeClr val="tx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IN" sz="1000" dirty="0">
              <a:solidFill>
                <a:schemeClr val="tx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>
              <a:spcBef>
                <a:spcPts val="150"/>
              </a:spcBef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PS Code:</a:t>
            </a:r>
          </a:p>
          <a:p>
            <a:pPr marL="0" lvl="0" indent="0">
              <a:spcBef>
                <a:spcPts val="150"/>
              </a:spcBef>
            </a:pPr>
            <a:r>
              <a:rPr lang="en-US" dirty="0" smtClean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SIH1512</a:t>
            </a:r>
            <a:endParaRPr lang="en-US" dirty="0">
              <a:solidFill>
                <a:schemeClr val="tx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>
              <a:spcBef>
                <a:spcPts val="150"/>
              </a:spcBef>
            </a:pPr>
            <a:r>
              <a:rPr lang="en-US" sz="800" dirty="0"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/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Problem Statement Title:</a:t>
            </a:r>
            <a:endParaRPr dirty="0"/>
          </a:p>
          <a:p>
            <a:pPr marL="0" lvl="0" indent="0">
              <a:spcBef>
                <a:spcPts val="150"/>
              </a:spcBef>
            </a:pPr>
            <a:r>
              <a:rPr lang="en-US" dirty="0" smtClean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Centralized Monitoring System for Street Light Fault Detectio</a:t>
            </a:r>
            <a:r>
              <a:rPr lang="en-US" dirty="0" smtClean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 and Location Tracking</a:t>
            </a:r>
            <a:endParaRPr lang="en-US" dirty="0">
              <a:solidFill>
                <a:schemeClr val="tx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>
              <a:spcBef>
                <a:spcPts val="150"/>
              </a:spcBef>
            </a:pPr>
            <a:r>
              <a:rPr lang="en-US" sz="800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/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Team Name: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Wireless Warriors</a:t>
            </a:r>
          </a:p>
          <a:p>
            <a:pPr marL="0" lvl="0" indent="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800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/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Team Leader Name: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ALDRIN G</a:t>
            </a:r>
          </a:p>
          <a:p>
            <a:pPr marL="0" lvl="0" indent="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800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/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Institute Code (AISHE):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U-0460</a:t>
            </a:r>
          </a:p>
          <a:p>
            <a:pPr marL="0" lvl="0" indent="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800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/>
            </a: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Institute Name: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KARUNYA INSTITUTE OF TECHNOLOGY AND </a:t>
            </a:r>
            <a:r>
              <a:rPr lang="en-US" dirty="0" smtClean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SCIENCES</a:t>
            </a:r>
          </a:p>
          <a:p>
            <a:pPr marL="0" lvl="0" indent="0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sz="100" dirty="0">
              <a:solidFill>
                <a:schemeClr val="tx1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Theme Name: </a:t>
            </a: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SMART AUTOMATION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952464" y="142852"/>
            <a:ext cx="3357586" cy="17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B20D818-CCEE-A6FF-1A14-F5B456EFD36B}"/>
              </a:ext>
            </a:extLst>
          </p:cNvPr>
          <p:cNvSpPr/>
          <p:nvPr/>
        </p:nvSpPr>
        <p:spPr>
          <a:xfrm>
            <a:off x="911424" y="1700808"/>
            <a:ext cx="23042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309522" y="285728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309522" y="1071546"/>
            <a:ext cx="7000924" cy="5572164"/>
          </a:xfrm>
          <a:prstGeom prst="rect">
            <a:avLst/>
          </a:prstGeom>
          <a:noFill/>
          <a:ln w="9525" cap="flat" cmpd="sng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Idea/Solution:</a:t>
            </a:r>
            <a:endParaRPr dirty="0"/>
          </a:p>
          <a:p>
            <a:r>
              <a:rPr lang="en-IN" sz="1100" dirty="0"/>
              <a:t>Implementation of </a:t>
            </a:r>
            <a:r>
              <a:rPr lang="en-IN" sz="1100" b="1" dirty="0">
                <a:solidFill>
                  <a:srgbClr val="5A30F4"/>
                </a:solidFill>
              </a:rPr>
              <a:t>Interconnected Smart Street Lighting System </a:t>
            </a:r>
            <a:r>
              <a:rPr lang="en-IN" sz="1100" dirty="0"/>
              <a:t>using </a:t>
            </a:r>
            <a:r>
              <a:rPr lang="en-IN" sz="1100" b="1" dirty="0" err="1">
                <a:solidFill>
                  <a:schemeClr val="accent5">
                    <a:lumMod val="75000"/>
                  </a:schemeClr>
                </a:solidFill>
              </a:rPr>
              <a:t>LoRaWAN</a:t>
            </a:r>
            <a:r>
              <a:rPr lang="en-IN" sz="1100" b="1" dirty="0">
                <a:solidFill>
                  <a:schemeClr val="accent5">
                    <a:lumMod val="75000"/>
                  </a:schemeClr>
                </a:solidFill>
              </a:rPr>
              <a:t> technology </a:t>
            </a:r>
            <a:r>
              <a:rPr lang="en-IN" sz="1100" dirty="0">
                <a:solidFill>
                  <a:schemeClr val="tx1"/>
                </a:solidFill>
              </a:rPr>
              <a:t>and</a:t>
            </a:r>
            <a:r>
              <a:rPr lang="en-IN" sz="1100" b="1" dirty="0">
                <a:solidFill>
                  <a:schemeClr val="accent5">
                    <a:lumMod val="75000"/>
                  </a:schemeClr>
                </a:solidFill>
              </a:rPr>
              <a:t> MQTT protocol </a:t>
            </a:r>
            <a:r>
              <a:rPr lang="en-IN" sz="1100" dirty="0">
                <a:solidFill>
                  <a:schemeClr val="tx1"/>
                </a:solidFill>
              </a:rPr>
              <a:t>with the following features.</a:t>
            </a:r>
          </a:p>
          <a:p>
            <a:endParaRPr lang="en-IN" sz="500" dirty="0">
              <a:solidFill>
                <a:schemeClr val="tx1"/>
              </a:solidFill>
            </a:endParaRPr>
          </a:p>
          <a:p>
            <a:pPr marL="228600" indent="0"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</a:rPr>
              <a:t>This concept complies with </a:t>
            </a:r>
            <a:r>
              <a:rPr lang="en-US" sz="1100" b="1" dirty="0">
                <a:solidFill>
                  <a:srgbClr val="5A30F4"/>
                </a:solidFill>
              </a:rPr>
              <a:t>Sustainable Development Goal 7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marL="228600" indent="0">
              <a:spcBef>
                <a:spcPts val="0"/>
              </a:spcBef>
            </a:pP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</a:rPr>
              <a:t>"Affordable and clean energy"</a:t>
            </a:r>
            <a:r>
              <a:rPr lang="en-US" sz="1100" dirty="0">
                <a:solidFill>
                  <a:schemeClr val="tx1"/>
                </a:solidFill>
              </a:rPr>
              <a:t> and also satisfies the objectives </a:t>
            </a:r>
          </a:p>
          <a:p>
            <a:pPr marL="228600" indent="0"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</a:rPr>
              <a:t>of the </a:t>
            </a:r>
            <a:r>
              <a:rPr lang="en-US" sz="1100" b="1" dirty="0">
                <a:solidFill>
                  <a:srgbClr val="5A30F4"/>
                </a:solidFill>
              </a:rPr>
              <a:t>national mission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  <a:r>
              <a:rPr lang="en-IN" sz="1100" b="1" dirty="0">
                <a:solidFill>
                  <a:srgbClr val="5A30F4"/>
                </a:solidFill>
              </a:rPr>
              <a:t>      </a:t>
            </a:r>
            <a:endParaRPr lang="en-IN" sz="1100" b="1" dirty="0" smtClean="0">
              <a:solidFill>
                <a:srgbClr val="5A30F4"/>
              </a:solidFill>
            </a:endParaRPr>
          </a:p>
          <a:p>
            <a:pPr marL="228600" indent="0">
              <a:spcBef>
                <a:spcPts val="0"/>
              </a:spcBef>
            </a:pPr>
            <a:endParaRPr lang="en-IN" sz="800" b="1" dirty="0">
              <a:solidFill>
                <a:srgbClr val="5A30F4"/>
              </a:solidFill>
            </a:endParaRPr>
          </a:p>
          <a:p>
            <a:pPr marL="228600" indent="0"/>
            <a:r>
              <a:rPr lang="en-IN" sz="1100" b="1" dirty="0">
                <a:solidFill>
                  <a:srgbClr val="5A30F4"/>
                </a:solidFill>
              </a:rPr>
              <a:t> </a:t>
            </a:r>
            <a:r>
              <a:rPr lang="en-IN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Using </a:t>
            </a:r>
            <a:r>
              <a:rPr lang="en-IN" sz="1100" b="1" dirty="0">
                <a:solidFill>
                  <a:schemeClr val="accent5">
                    <a:lumMod val="75000"/>
                  </a:schemeClr>
                </a:solidFill>
              </a:rPr>
              <a:t>AI</a:t>
            </a:r>
            <a:r>
              <a:rPr lang="en-IN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</a:t>
            </a:r>
            <a:r>
              <a:rPr lang="en-IN" sz="1100" b="1" dirty="0">
                <a:solidFill>
                  <a:srgbClr val="5A30F4"/>
                </a:solidFill>
              </a:rPr>
              <a:t>control switching of streetlights</a:t>
            </a:r>
            <a:r>
              <a:rPr lang="en-IN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based on </a:t>
            </a:r>
            <a:r>
              <a:rPr lang="en-IN" sz="1100" b="1" dirty="0">
                <a:solidFill>
                  <a:schemeClr val="tx2">
                    <a:lumMod val="50000"/>
                  </a:schemeClr>
                </a:solidFill>
              </a:rPr>
              <a:t>road movement congestion</a:t>
            </a:r>
            <a:r>
              <a:rPr lang="en-IN" sz="1100" b="1" dirty="0" smtClean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228600" indent="0"/>
            <a:endParaRPr lang="en-IN" sz="100" b="1" dirty="0">
              <a:solidFill>
                <a:srgbClr val="5A30F4"/>
              </a:solidFill>
            </a:endParaRPr>
          </a:p>
          <a:p>
            <a:pPr marL="228600" indent="0"/>
            <a:r>
              <a:rPr lang="en-IN" sz="1100" b="1" dirty="0">
                <a:solidFill>
                  <a:srgbClr val="5A30F4"/>
                </a:solidFill>
              </a:rPr>
              <a:t>                        Hybrid  Solar/Grid-powered street lighting</a:t>
            </a:r>
            <a:r>
              <a:rPr lang="en-IN" sz="1100" dirty="0">
                <a:solidFill>
                  <a:srgbClr val="5A30F4"/>
                </a:solidFill>
              </a:rPr>
              <a:t> </a:t>
            </a:r>
            <a:r>
              <a:rPr lang="en-IN" sz="1100" dirty="0"/>
              <a:t>with </a:t>
            </a:r>
            <a:r>
              <a:rPr lang="en-IN" sz="1100" b="1" dirty="0">
                <a:solidFill>
                  <a:srgbClr val="5A30F4"/>
                </a:solidFill>
              </a:rPr>
              <a:t> </a:t>
            </a:r>
          </a:p>
          <a:p>
            <a:pPr marL="228600" indent="0">
              <a:spcBef>
                <a:spcPts val="0"/>
              </a:spcBef>
            </a:pPr>
            <a:r>
              <a:rPr lang="en-IN" sz="1100" b="1" dirty="0">
                <a:solidFill>
                  <a:srgbClr val="5A30F4"/>
                </a:solidFill>
              </a:rPr>
              <a:t>                        Power Consumption Monitoring and  fault Detection</a:t>
            </a:r>
            <a:r>
              <a:rPr lang="en-IN" sz="1100" dirty="0"/>
              <a:t>.  </a:t>
            </a:r>
          </a:p>
          <a:p>
            <a:pPr marL="228600" indent="0">
              <a:spcBef>
                <a:spcPts val="0"/>
              </a:spcBef>
            </a:pPr>
            <a:endParaRPr lang="en-IN" dirty="0"/>
          </a:p>
          <a:p>
            <a:pPr marL="228600" indent="0">
              <a:spcBef>
                <a:spcPts val="0"/>
              </a:spcBef>
            </a:pPr>
            <a:r>
              <a:rPr lang="en-IN" sz="1100" b="1" dirty="0">
                <a:solidFill>
                  <a:srgbClr val="5A30F4"/>
                </a:solidFill>
              </a:rPr>
              <a:t>Monitoring the Brightness of Sunlight</a:t>
            </a:r>
            <a:r>
              <a:rPr lang="en-IN" sz="1100" dirty="0"/>
              <a:t> by using  </a:t>
            </a:r>
            <a:r>
              <a:rPr lang="en-IN" sz="1100" b="1" dirty="0">
                <a:solidFill>
                  <a:schemeClr val="accent5">
                    <a:lumMod val="75000"/>
                  </a:schemeClr>
                </a:solidFill>
              </a:rPr>
              <a:t>two LDRs</a:t>
            </a:r>
            <a:r>
              <a:rPr lang="en-IN" sz="1100" dirty="0"/>
              <a:t>, and accurately </a:t>
            </a:r>
          </a:p>
          <a:p>
            <a:pPr marL="228600" indent="0">
              <a:spcBef>
                <a:spcPts val="0"/>
              </a:spcBef>
            </a:pPr>
            <a:r>
              <a:rPr lang="en-IN" sz="1100" dirty="0"/>
              <a:t>varying the brightness </a:t>
            </a:r>
            <a:r>
              <a:rPr lang="en-IN" sz="1100" b="1" dirty="0">
                <a:solidFill>
                  <a:schemeClr val="tx2">
                    <a:lumMod val="50000"/>
                  </a:schemeClr>
                </a:solidFill>
              </a:rPr>
              <a:t>as per threshold limit and outdoor brightness</a:t>
            </a:r>
            <a:r>
              <a:rPr lang="en-IN" sz="1100" dirty="0"/>
              <a:t>.</a:t>
            </a:r>
          </a:p>
          <a:p>
            <a:pPr marL="228600" indent="0"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                     </a:t>
            </a:r>
          </a:p>
          <a:p>
            <a:pPr marL="228600" indent="0"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                               S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Libre Franklin" pitchFamily="2" charset="0"/>
              </a:rPr>
              <a:t>witching to </a:t>
            </a:r>
            <a:r>
              <a:rPr lang="en-US" sz="1100" b="1" dirty="0">
                <a:solidFill>
                  <a:srgbClr val="5A30F4"/>
                </a:solidFill>
                <a:latin typeface="Libre Franklin" pitchFamily="2" charset="0"/>
              </a:rPr>
              <a:t>L</a:t>
            </a:r>
            <a:r>
              <a:rPr lang="en-US" sz="1100" b="1" i="0" dirty="0">
                <a:solidFill>
                  <a:srgbClr val="5A30F4"/>
                </a:solidFill>
                <a:effectLst/>
                <a:latin typeface="Libre Franklin" pitchFamily="2" charset="0"/>
              </a:rPr>
              <a:t>ow-Power Mode </a:t>
            </a:r>
            <a:r>
              <a:rPr lang="en-US" sz="1100" b="1" i="0" dirty="0">
                <a:solidFill>
                  <a:schemeClr val="tx2">
                    <a:lumMod val="50000"/>
                  </a:schemeClr>
                </a:solidFill>
                <a:effectLst/>
                <a:latin typeface="Libre Franklin" pitchFamily="2" charset="0"/>
              </a:rPr>
              <a:t>from 10 pm to 5 am, </a:t>
            </a:r>
            <a:r>
              <a:rPr lang="en-US" sz="1100" i="0" dirty="0">
                <a:solidFill>
                  <a:schemeClr val="tx1"/>
                </a:solidFill>
                <a:effectLst/>
                <a:latin typeface="Libre Franklin" pitchFamily="2" charset="0"/>
              </a:rPr>
              <a:t>during which the Lights glow          </a:t>
            </a:r>
          </a:p>
          <a:p>
            <a:pPr marL="228600" indent="0"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                               </a:t>
            </a:r>
            <a:r>
              <a:rPr lang="en-US" sz="1100" i="0" dirty="0">
                <a:solidFill>
                  <a:schemeClr val="tx1"/>
                </a:solidFill>
                <a:effectLst/>
                <a:latin typeface="Libre Franklin" pitchFamily="2" charset="0"/>
              </a:rPr>
              <a:t>in minimum brightness  and activates only in response to </a:t>
            </a:r>
            <a:r>
              <a:rPr lang="en-US" sz="1100" b="1" i="0" dirty="0">
                <a:solidFill>
                  <a:schemeClr val="tx2">
                    <a:lumMod val="50000"/>
                  </a:schemeClr>
                </a:solidFill>
                <a:effectLst/>
                <a:latin typeface="Libre Franklin" pitchFamily="2" charset="0"/>
              </a:rPr>
              <a:t>detected  motion</a:t>
            </a:r>
            <a:r>
              <a:rPr lang="en-US" sz="1100" i="0" dirty="0">
                <a:solidFill>
                  <a:schemeClr val="tx2">
                    <a:lumMod val="50000"/>
                  </a:schemeClr>
                </a:solidFill>
                <a:effectLst/>
                <a:latin typeface="Libre Franklin" pitchFamily="2" charset="0"/>
              </a:rPr>
              <a:t> </a:t>
            </a:r>
            <a:r>
              <a:rPr lang="en-US" sz="1100" i="0" dirty="0">
                <a:solidFill>
                  <a:schemeClr val="tx1"/>
                </a:solidFill>
                <a:effectLst/>
                <a:latin typeface="Libre Franklin" pitchFamily="2" charset="0"/>
              </a:rPr>
              <a:t>using</a:t>
            </a:r>
            <a:r>
              <a:rPr lang="en-US" sz="1100" i="0" dirty="0">
                <a:solidFill>
                  <a:schemeClr val="tx2">
                    <a:lumMod val="50000"/>
                  </a:schemeClr>
                </a:solidFill>
                <a:effectLst/>
                <a:latin typeface="Libre Franklin" pitchFamily="2" charset="0"/>
              </a:rPr>
              <a:t> </a:t>
            </a:r>
            <a:endParaRPr lang="en-US" sz="1100" dirty="0">
              <a:solidFill>
                <a:schemeClr val="tx2">
                  <a:lumMod val="50000"/>
                </a:schemeClr>
              </a:solidFill>
              <a:latin typeface="Libre Franklin" pitchFamily="2" charset="0"/>
            </a:endParaRPr>
          </a:p>
          <a:p>
            <a:pPr marL="228600" indent="0">
              <a:spcBef>
                <a:spcPts val="0"/>
              </a:spcBef>
            </a:pPr>
            <a:r>
              <a:rPr lang="en-US" sz="1100" b="1" i="0" dirty="0">
                <a:solidFill>
                  <a:schemeClr val="tx2">
                    <a:lumMod val="50000"/>
                  </a:schemeClr>
                </a:solidFill>
                <a:effectLst/>
                <a:latin typeface="Libre Franklin" pitchFamily="2" charset="0"/>
              </a:rPr>
              <a:t>                                 PIR Sensors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Libre Franklin" pitchFamily="2" charset="0"/>
              </a:rPr>
              <a:t>. </a:t>
            </a:r>
          </a:p>
          <a:p>
            <a:pPr marL="228600" indent="0">
              <a:spcBef>
                <a:spcPts val="0"/>
              </a:spcBef>
            </a:pPr>
            <a:endParaRPr lang="en-US" sz="1100" b="1" dirty="0">
              <a:solidFill>
                <a:srgbClr val="5A30F4"/>
              </a:solidFill>
              <a:latin typeface="Libre Franklin" pitchFamily="2" charset="0"/>
            </a:endParaRPr>
          </a:p>
          <a:p>
            <a:pPr marL="228600" indent="0"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              When a </a:t>
            </a:r>
            <a:r>
              <a:rPr lang="en-US" sz="1100" b="1" dirty="0">
                <a:solidFill>
                  <a:srgbClr val="5A30F4"/>
                </a:solidFill>
                <a:latin typeface="Libre Franklin" pitchFamily="2" charset="0"/>
              </a:rPr>
              <a:t>malfunction is discovered</a:t>
            </a: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, </a:t>
            </a: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  <a:latin typeface="Libre Franklin" pitchFamily="2" charset="0"/>
              </a:rPr>
              <a:t>ThingSpeak</a:t>
            </a: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 is used to </a:t>
            </a:r>
            <a:r>
              <a:rPr lang="en-US" sz="1100" b="1" dirty="0">
                <a:solidFill>
                  <a:srgbClr val="5A30F4"/>
                </a:solidFill>
                <a:latin typeface="Libre Franklin" pitchFamily="2" charset="0"/>
              </a:rPr>
              <a:t> visualize data power usage</a:t>
            </a: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,</a:t>
            </a:r>
          </a:p>
          <a:p>
            <a:pPr marL="228600" indent="0"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               and</a:t>
            </a:r>
            <a:r>
              <a:rPr lang="en-US" sz="1100" b="1" dirty="0">
                <a:solidFill>
                  <a:schemeClr val="tx1"/>
                </a:solidFill>
                <a:latin typeface="Libre Franklin" pitchFamily="2" charset="0"/>
              </a:rPr>
              <a:t> </a:t>
            </a: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  <a:latin typeface="Libre Franklin" pitchFamily="2" charset="0"/>
              </a:rPr>
              <a:t>IFTTT </a:t>
            </a: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is used to send alert notifications through mail, SMS, or mobile </a:t>
            </a:r>
          </a:p>
          <a:p>
            <a:pPr marL="228600" indent="0">
              <a:spcBef>
                <a:spcPts val="0"/>
              </a:spcBef>
            </a:pP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               phone along with the location.</a:t>
            </a:r>
          </a:p>
          <a:p>
            <a:pPr marL="228600" indent="0"/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                                Simple </a:t>
            </a:r>
            <a:r>
              <a:rPr lang="en-US" sz="1100" b="1" dirty="0">
                <a:solidFill>
                  <a:schemeClr val="accent5">
                    <a:lumMod val="75000"/>
                  </a:schemeClr>
                </a:solidFill>
                <a:latin typeface="Libre Franklin" pitchFamily="2" charset="0"/>
              </a:rPr>
              <a:t>QR </a:t>
            </a: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based </a:t>
            </a:r>
            <a:r>
              <a:rPr lang="en-US" sz="1100" b="1" dirty="0">
                <a:solidFill>
                  <a:srgbClr val="5A30F4"/>
                </a:solidFill>
                <a:latin typeface="Libre Franklin" pitchFamily="2" charset="0"/>
              </a:rPr>
              <a:t>Fault Registering System</a:t>
            </a: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 </a:t>
            </a: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Libre Franklin" pitchFamily="2" charset="0"/>
              </a:rPr>
              <a:t>for local people</a:t>
            </a:r>
            <a:r>
              <a:rPr lang="en-US" sz="1100" dirty="0">
                <a:solidFill>
                  <a:schemeClr val="tx1"/>
                </a:solidFill>
                <a:latin typeface="Libre Franklin" pitchFamily="2" charset="0"/>
              </a:rPr>
              <a:t> in that area.</a:t>
            </a:r>
          </a:p>
          <a:p>
            <a:pPr marL="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dirty="0"/>
              <a:t/>
            </a:r>
            <a:br>
              <a:rPr lang="en-IN" dirty="0"/>
            </a:b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On 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Unique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based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emergency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alert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system(</a:t>
            </a:r>
            <a:r>
              <a:rPr lang="en-IN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sends photo and location to the control system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1200" b="1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On 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Alert LED’s indicating sharp turns in accident prone regions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dirty="0"/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dirty="0"/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166646" y="6610349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222" name="Google Shape;222;p2"/>
          <p:cNvSpPr txBox="1"/>
          <p:nvPr/>
        </p:nvSpPr>
        <p:spPr>
          <a:xfrm>
            <a:off x="7596198" y="4857760"/>
            <a:ext cx="4429155" cy="1785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                        Technology stack:</a:t>
            </a:r>
            <a:endParaRPr lang="en-US"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endParaRPr lang="en-US" sz="3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lvl="6"/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 </a:t>
            </a:r>
            <a:r>
              <a:rPr lang="en-IN" b="1" dirty="0"/>
              <a:t>    </a:t>
            </a:r>
            <a:endParaRPr lang="en-IN" dirty="0"/>
          </a:p>
          <a:p>
            <a:pPr lvl="6"/>
            <a:r>
              <a:rPr lang="en-IN" dirty="0"/>
              <a:t>  </a:t>
            </a:r>
          </a:p>
          <a:p>
            <a:pPr lvl="6"/>
            <a:endParaRPr lang="en-IN" sz="300" dirty="0"/>
          </a:p>
          <a:p>
            <a:pPr lvl="6"/>
            <a:r>
              <a:rPr lang="en-IN" b="1" dirty="0"/>
              <a:t>  </a:t>
            </a:r>
            <a:endParaRPr dirty="0"/>
          </a:p>
          <a:p>
            <a:pPr marL="285750" marR="0" lvl="0" indent="-2857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Libre Franklin"/>
                <a:sym typeface="Libre Franklin"/>
              </a:rPr>
              <a:t>    </a:t>
            </a:r>
            <a:endParaRPr dirty="0"/>
          </a:p>
          <a:p>
            <a:pPr marL="0" marR="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" name="Picture 20" descr="[removal.ai]_46103602-5eec-406c-ae93-c2b5ff8f7224-617t2jknx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7214">
            <a:off x="7865421" y="5088023"/>
            <a:ext cx="643521" cy="643521"/>
          </a:xfrm>
          <a:prstGeom prst="rect">
            <a:avLst/>
          </a:prstGeom>
        </p:spPr>
      </p:pic>
      <p:pic>
        <p:nvPicPr>
          <p:cNvPr id="22" name="Picture 21" descr="[removal.ai]_e9d7d0bc-5539-4d80-9d6b-a6d45affadda-61gramd54g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11" y="5786454"/>
            <a:ext cx="765407" cy="765407"/>
          </a:xfrm>
          <a:prstGeom prst="rect">
            <a:avLst/>
          </a:prstGeom>
        </p:spPr>
      </p:pic>
      <p:pic>
        <p:nvPicPr>
          <p:cNvPr id="23" name="Picture 22" descr="[removal.ai]_c9b1b9ff-45af-46e2-ab05-92e80e4e8575-mqtt-logo-v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386" y="5150847"/>
            <a:ext cx="825746" cy="707045"/>
          </a:xfrm>
          <a:prstGeom prst="rect">
            <a:avLst/>
          </a:prstGeom>
        </p:spPr>
      </p:pic>
      <p:pic>
        <p:nvPicPr>
          <p:cNvPr id="24" name="Picture 23" descr="[removal.ai]_4b7194c0-af1c-4f37-8c69-1c7ab3e3c07c-firebase_logo_sho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959" y="5072074"/>
            <a:ext cx="1047758" cy="785818"/>
          </a:xfrm>
          <a:prstGeom prst="rect">
            <a:avLst/>
          </a:prstGeom>
        </p:spPr>
      </p:pic>
      <p:pic>
        <p:nvPicPr>
          <p:cNvPr id="25" name="Picture 24" descr="[removal.ai]_99483478-7943-4df8-9ef5-83cec94dea57-downloa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8948" y="5457145"/>
            <a:ext cx="986075" cy="972251"/>
          </a:xfrm>
          <a:prstGeom prst="rect">
            <a:avLst/>
          </a:prstGeom>
        </p:spPr>
      </p:pic>
      <p:pic>
        <p:nvPicPr>
          <p:cNvPr id="26" name="Picture 25" descr="[removal.ai]_a3e64382-df32-4d80-8fd6-9648976f270f-ldr_3mm-1.png"/>
          <p:cNvPicPr>
            <a:picLocks noChangeAspect="1"/>
          </p:cNvPicPr>
          <p:nvPr/>
        </p:nvPicPr>
        <p:blipFill>
          <a:blip r:embed="rId8"/>
          <a:srcRect l="30901" b="19278"/>
          <a:stretch>
            <a:fillRect/>
          </a:stretch>
        </p:blipFill>
        <p:spPr>
          <a:xfrm rot="15087221">
            <a:off x="10306987" y="5835919"/>
            <a:ext cx="653281" cy="763167"/>
          </a:xfrm>
          <a:prstGeom prst="rect">
            <a:avLst/>
          </a:prstGeom>
        </p:spPr>
      </p:pic>
      <p:pic>
        <p:nvPicPr>
          <p:cNvPr id="27" name="Picture 26" descr="[removal.ai]_346419ca-2093-41a7-afc7-b511c68cb774-41e9p6sydxl-_ac_uf1000-1000_ql80_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060958">
            <a:off x="9572040" y="5832772"/>
            <a:ext cx="713180" cy="742896"/>
          </a:xfrm>
          <a:prstGeom prst="rect">
            <a:avLst/>
          </a:prstGeom>
        </p:spPr>
      </p:pic>
      <p:pic>
        <p:nvPicPr>
          <p:cNvPr id="28" name="Picture 27" descr="[removal.ai]_b276b368-3988-40ae-a6b1-fd50d9c9bbde-whatsapp-image-2020-10-25-at-3-13-37-pm-1-600x600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7198" y="5072074"/>
            <a:ext cx="642942" cy="642942"/>
          </a:xfrm>
          <a:prstGeom prst="rect">
            <a:avLst/>
          </a:prstGeom>
        </p:spPr>
      </p:pic>
      <p:pic>
        <p:nvPicPr>
          <p:cNvPr id="29" name="Picture 28" descr="[removal.ai]_b0b30ffd-6092-492d-966c-bb20f0fb6045-41bbodke5ml-_ac_uf1000-1000_ql80_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370571">
            <a:off x="11154552" y="6003396"/>
            <a:ext cx="575815" cy="41458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810511" y="5500702"/>
            <a:ext cx="785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 Black" pitchFamily="34" charset="0"/>
              </a:rPr>
              <a:t>NodeMCU</a:t>
            </a:r>
            <a:r>
              <a:rPr lang="en-US" sz="900" b="1" dirty="0">
                <a:latin typeface="Arial Black" pitchFamily="34" charset="0"/>
              </a:rPr>
              <a:t> </a:t>
            </a:r>
          </a:p>
          <a:p>
            <a:pPr algn="ctr"/>
            <a:r>
              <a:rPr lang="en-US" sz="700" b="1" dirty="0">
                <a:latin typeface="Arial Black" pitchFamily="34" charset="0"/>
              </a:rPr>
              <a:t>ESP8266</a:t>
            </a:r>
            <a:endParaRPr lang="en-IN" sz="900" b="1" dirty="0"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81949" y="6357958"/>
            <a:ext cx="571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 Black" pitchFamily="34" charset="0"/>
              </a:rPr>
              <a:t>ESP32 CAM</a:t>
            </a:r>
            <a:endParaRPr lang="en-IN" sz="700" b="1" dirty="0">
              <a:latin typeface="Arial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096659" y="5643578"/>
            <a:ext cx="9286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rial Black" pitchFamily="34" charset="0"/>
              </a:rPr>
              <a:t>PIR Sensor</a:t>
            </a:r>
            <a:endParaRPr lang="en-IN" sz="700" b="1" dirty="0"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453585" y="6357958"/>
            <a:ext cx="1143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rial Black" pitchFamily="34" charset="0"/>
              </a:rPr>
              <a:t>ACS712-</a:t>
            </a:r>
          </a:p>
          <a:p>
            <a:r>
              <a:rPr lang="en-US" sz="700" b="1" dirty="0">
                <a:latin typeface="Arial Black" pitchFamily="34" charset="0"/>
              </a:rPr>
              <a:t>Current Sensor</a:t>
            </a:r>
            <a:endParaRPr lang="en-IN" sz="700" b="1" dirty="0"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53717" y="6429396"/>
            <a:ext cx="78581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 Black" pitchFamily="34" charset="0"/>
              </a:rPr>
              <a:t>LDR</a:t>
            </a:r>
            <a:endParaRPr lang="en-IN" sz="700" dirty="0">
              <a:latin typeface="Arial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144866" y="6429396"/>
            <a:ext cx="7381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rial Black" pitchFamily="34" charset="0"/>
              </a:rPr>
              <a:t>Alert LED</a:t>
            </a:r>
            <a:endParaRPr lang="en-IN" sz="700" b="1" dirty="0">
              <a:latin typeface="Arial Black" pitchFamily="34" charset="0"/>
            </a:endParaRPr>
          </a:p>
        </p:txBody>
      </p:sp>
      <p:pic>
        <p:nvPicPr>
          <p:cNvPr id="36" name="Picture 35" descr="thingspeak-1200x750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61414" y="6113028"/>
            <a:ext cx="734790" cy="459244"/>
          </a:xfrm>
          <a:prstGeom prst="rect">
            <a:avLst/>
          </a:prstGeom>
        </p:spPr>
      </p:pic>
      <p:pic>
        <p:nvPicPr>
          <p:cNvPr id="37" name="Picture 36" descr="[removal.ai]_641bc9d8-cfc0-4a07-956a-3bf6070e0d05-1200x630wa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4937" y="5143512"/>
            <a:ext cx="1104598" cy="5799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4552D47-8418-C456-7060-12650A6CD8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1620" y="3500438"/>
            <a:ext cx="785819" cy="8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63FB061-9396-1C15-6F4D-B68A9E43A3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5275" y="4214819"/>
            <a:ext cx="657926" cy="657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C3D077-6BB6-3537-D32E-F32352EFCE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29945" y="4426083"/>
            <a:ext cx="860306" cy="860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C04EA9-036A-BB11-8A0E-FB1E60E1A7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836" y="5372826"/>
            <a:ext cx="714380" cy="770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B7B49BB-8710-B011-2A4F-C0AAE35B7B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0960" y="3071810"/>
            <a:ext cx="992088" cy="594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3F05B1D-B0EF-073C-C672-256D7D5ABF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7848" y="1772816"/>
            <a:ext cx="833378" cy="83337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6EDB667D-D607-A688-81A6-4B1CF3BE893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0" y="2500306"/>
            <a:ext cx="785818" cy="71383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22479D3B-D0FC-A7C2-80FF-D5FFDD183A8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67504" y="5500702"/>
            <a:ext cx="785818" cy="847899"/>
          </a:xfrm>
          <a:prstGeom prst="rect">
            <a:avLst/>
          </a:prstGeom>
        </p:spPr>
      </p:pic>
      <p:pic>
        <p:nvPicPr>
          <p:cNvPr id="1026" name="Picture 2" descr="C:\Users\aldri\Downloads\MICROCONTROLLER NodeMCU [COPY] (4).png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7399227" y="1142984"/>
            <a:ext cx="4748807" cy="33575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600FAE-B6AE-9B54-C549-965764BA8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61"/>
          <a:stretch/>
        </p:blipFill>
        <p:spPr>
          <a:xfrm>
            <a:off x="1433623" y="1073134"/>
            <a:ext cx="9406119" cy="5356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5738B12-2BD0-9417-C936-D4CF08576C4E}"/>
              </a:ext>
            </a:extLst>
          </p:cNvPr>
          <p:cNvSpPr txBox="1"/>
          <p:nvPr/>
        </p:nvSpPr>
        <p:spPr>
          <a:xfrm>
            <a:off x="4167174" y="142852"/>
            <a:ext cx="400052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tx1"/>
                </a:solidFill>
                <a:latin typeface="Libre Franklin" pitchFamily="2" charset="0"/>
              </a:rPr>
              <a:t>UX Web Dashboard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7D4B75F-CE7A-8C80-8F72-1B13E61DB498}"/>
              </a:ext>
            </a:extLst>
          </p:cNvPr>
          <p:cNvCxnSpPr/>
          <p:nvPr/>
        </p:nvCxnSpPr>
        <p:spPr>
          <a:xfrm>
            <a:off x="738150" y="714356"/>
            <a:ext cx="10930014" cy="158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>
            <a:off x="1238216" y="3714752"/>
            <a:ext cx="142876" cy="85725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704" y="3825044"/>
            <a:ext cx="1248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ptos Display" panose="020B0004020202020204" pitchFamily="34" charset="0"/>
              </a:rPr>
              <a:t>Selecting the street lights to view the details</a:t>
            </a:r>
            <a:endParaRPr lang="en-IN" sz="1200" b="1" dirty="0">
              <a:latin typeface="Aptos Display" panose="020B0004020202020204" pitchFamily="34" charset="0"/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10553990" y="2786058"/>
            <a:ext cx="285752" cy="364333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1A959A0-7BC5-C945-C38B-C000DA2D1A79}"/>
              </a:ext>
            </a:extLst>
          </p:cNvPr>
          <p:cNvSpPr txBox="1"/>
          <p:nvPr/>
        </p:nvSpPr>
        <p:spPr>
          <a:xfrm>
            <a:off x="10824828" y="4217659"/>
            <a:ext cx="1103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ptos Display" panose="020B0004020202020204" pitchFamily="34" charset="0"/>
              </a:rPr>
              <a:t>Visuals from ESP32 cam and  location of streetlight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xmlns="" id="{3A37CECB-ED4C-84A2-263C-0224008EE499}"/>
              </a:ext>
            </a:extLst>
          </p:cNvPr>
          <p:cNvSpPr/>
          <p:nvPr/>
        </p:nvSpPr>
        <p:spPr>
          <a:xfrm>
            <a:off x="3431704" y="2996952"/>
            <a:ext cx="285752" cy="1656184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xmlns="" id="{7A631A5C-98AA-1ABE-F40F-48AA51283247}"/>
              </a:ext>
            </a:extLst>
          </p:cNvPr>
          <p:cNvCxnSpPr>
            <a:cxnSpLocks/>
          </p:cNvCxnSpPr>
          <p:nvPr/>
        </p:nvCxnSpPr>
        <p:spPr>
          <a:xfrm rot="10800000">
            <a:off x="1238216" y="3130119"/>
            <a:ext cx="2193488" cy="695838"/>
          </a:xfrm>
          <a:prstGeom prst="bentConnector3">
            <a:avLst>
              <a:gd name="adj1" fmla="val 1429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6EBCE02-5CA1-DF70-7C9D-431D12CF621C}"/>
              </a:ext>
            </a:extLst>
          </p:cNvPr>
          <p:cNvSpPr txBox="1"/>
          <p:nvPr/>
        </p:nvSpPr>
        <p:spPr>
          <a:xfrm>
            <a:off x="87705" y="2808656"/>
            <a:ext cx="129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ptos Display" panose="020B0004020202020204" pitchFamily="34" charset="0"/>
              </a:rPr>
              <a:t>Power consumption rate 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xmlns="" id="{154B1FA2-D521-EF08-DEB0-DEAEF92913B9}"/>
              </a:ext>
            </a:extLst>
          </p:cNvPr>
          <p:cNvSpPr/>
          <p:nvPr/>
        </p:nvSpPr>
        <p:spPr>
          <a:xfrm rot="16200000">
            <a:off x="4771619" y="4982716"/>
            <a:ext cx="331471" cy="2893359"/>
          </a:xfrm>
          <a:prstGeom prst="lef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820E56-05AA-78D9-DAC4-CF1A73C65452}"/>
              </a:ext>
            </a:extLst>
          </p:cNvPr>
          <p:cNvSpPr txBox="1"/>
          <p:nvPr/>
        </p:nvSpPr>
        <p:spPr>
          <a:xfrm>
            <a:off x="3024166" y="6581001"/>
            <a:ext cx="3643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ptos Display" panose="020B0004020202020204" pitchFamily="34" charset="0"/>
              </a:rPr>
              <a:t>Illustration of responses from various sensors 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xmlns="" id="{EBBF0BFF-88BF-D3F8-F987-4131E7BC273E}"/>
              </a:ext>
            </a:extLst>
          </p:cNvPr>
          <p:cNvSpPr/>
          <p:nvPr/>
        </p:nvSpPr>
        <p:spPr>
          <a:xfrm rot="16200000">
            <a:off x="7276575" y="5399442"/>
            <a:ext cx="331472" cy="2059906"/>
          </a:xfrm>
          <a:prstGeom prst="leftBrace">
            <a:avLst>
              <a:gd name="adj1" fmla="val 8333"/>
              <a:gd name="adj2" fmla="val 50457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8C8843A-3908-815D-43BD-7D848C9A2473}"/>
              </a:ext>
            </a:extLst>
          </p:cNvPr>
          <p:cNvSpPr txBox="1"/>
          <p:nvPr/>
        </p:nvSpPr>
        <p:spPr>
          <a:xfrm>
            <a:off x="6238876" y="6581001"/>
            <a:ext cx="2643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ptos Display" panose="020B0004020202020204" pitchFamily="34" charset="0"/>
              </a:rPr>
              <a:t>History of recent services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8084" y="5214950"/>
            <a:ext cx="92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latin typeface="Aptos Display" charset="0"/>
              </a:rPr>
              <a:t>LoRaWAN</a:t>
            </a:r>
            <a:r>
              <a:rPr lang="en-US" sz="1200" b="1" dirty="0" smtClean="0">
                <a:latin typeface="Aptos Display" charset="0"/>
              </a:rPr>
              <a:t> Gateway selection</a:t>
            </a:r>
            <a:endParaRPr lang="en-IN" sz="1200" b="1" dirty="0">
              <a:latin typeface="Aptos Display" charset="0"/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1238216" y="4786322"/>
            <a:ext cx="142876" cy="150019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64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238084" y="714356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2392924" y="2041515"/>
            <a:ext cx="1471128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/>
              <a:t> Use Cases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407368" y="2357430"/>
            <a:ext cx="5281852" cy="42148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9388" indent="0">
              <a:buFont typeface="Wingdings" pitchFamily="2" charset="2"/>
              <a:buChar char="Ø"/>
            </a:pPr>
            <a:endParaRPr lang="en-IN" sz="100" b="1" dirty="0" smtClean="0">
              <a:latin typeface="+mj-lt"/>
            </a:endParaRPr>
          </a:p>
          <a:p>
            <a:pPr marL="179388" indent="0">
              <a:buFont typeface="Wingdings" pitchFamily="2" charset="2"/>
              <a:buChar char="Ø"/>
            </a:pPr>
            <a:r>
              <a:rPr lang="en-IN" sz="1400" b="1" dirty="0" smtClean="0">
                <a:latin typeface="+mj-lt"/>
              </a:rPr>
              <a:t>Best </a:t>
            </a:r>
            <a:r>
              <a:rPr lang="en-IN" sz="1400" b="1" dirty="0">
                <a:latin typeface="+mj-lt"/>
              </a:rPr>
              <a:t>Solution for Lighting: </a:t>
            </a:r>
            <a:r>
              <a:rPr lang="en-IN" sz="1400" dirty="0">
                <a:latin typeface="+mj-lt"/>
              </a:rPr>
              <a:t>In public places, Institutions and </a:t>
            </a:r>
            <a:r>
              <a:rPr lang="en-IN" sz="1400" dirty="0" smtClean="0">
                <a:latin typeface="+mj-lt"/>
              </a:rPr>
              <a:t>Highways</a:t>
            </a:r>
            <a:endParaRPr lang="en-IN" sz="1200" b="1" dirty="0">
              <a:latin typeface="+mj-lt"/>
            </a:endParaRPr>
          </a:p>
          <a:p>
            <a:pPr marL="179388" indent="0">
              <a:buFont typeface="Wingdings" pitchFamily="2" charset="2"/>
              <a:buChar char="Ø"/>
            </a:pPr>
            <a:r>
              <a:rPr lang="en-IN" sz="1400" b="1" dirty="0">
                <a:latin typeface="+mj-lt"/>
              </a:rPr>
              <a:t>Energy Efficiency:</a:t>
            </a:r>
            <a:r>
              <a:rPr lang="en-IN" sz="1400" dirty="0">
                <a:latin typeface="+mj-lt"/>
              </a:rPr>
              <a:t> Automatically adjusts brightness for energy savings and monitors power consumption.</a:t>
            </a:r>
          </a:p>
          <a:p>
            <a:pPr marL="179388" indent="0">
              <a:buFont typeface="Wingdings" pitchFamily="2" charset="2"/>
              <a:buChar char="Ø"/>
            </a:pPr>
            <a:r>
              <a:rPr lang="en-IN" sz="1400" b="1" dirty="0">
                <a:latin typeface="+mj-lt"/>
              </a:rPr>
              <a:t>Fault Detection:</a:t>
            </a:r>
            <a:r>
              <a:rPr lang="en-IN" sz="1400" dirty="0">
                <a:latin typeface="+mj-lt"/>
              </a:rPr>
              <a:t> Notifies maintenance teams of bulb faults.</a:t>
            </a:r>
          </a:p>
          <a:p>
            <a:pPr marL="179388" indent="0">
              <a:buFont typeface="Wingdings" pitchFamily="2" charset="2"/>
              <a:buChar char="Ø"/>
            </a:pPr>
            <a:r>
              <a:rPr lang="en-IN" sz="1400" b="1" dirty="0">
                <a:latin typeface="+mj-lt"/>
              </a:rPr>
              <a:t>Emergency Response:</a:t>
            </a:r>
            <a:r>
              <a:rPr lang="en-IN" sz="1400" dirty="0">
                <a:latin typeface="+mj-lt"/>
              </a:rPr>
              <a:t> Records and shares data, photos and video during emergencies.</a:t>
            </a:r>
          </a:p>
          <a:p>
            <a:pPr marL="179388" indent="0">
              <a:buFont typeface="Wingdings" pitchFamily="2" charset="2"/>
              <a:buChar char="Ø"/>
            </a:pPr>
            <a:r>
              <a:rPr lang="en-IN" sz="1400" b="1" dirty="0">
                <a:latin typeface="+mj-lt"/>
              </a:rPr>
              <a:t>Remote Control:</a:t>
            </a:r>
            <a:r>
              <a:rPr lang="en-IN" sz="1400" dirty="0">
                <a:latin typeface="+mj-lt"/>
              </a:rPr>
              <a:t> Allows officials to control lights via a mobile app.</a:t>
            </a:r>
          </a:p>
          <a:p>
            <a:pPr marL="179388" indent="0">
              <a:buFont typeface="Wingdings" pitchFamily="2" charset="2"/>
              <a:buChar char="Ø"/>
            </a:pPr>
            <a:r>
              <a:rPr lang="en-IN" sz="1400" b="1" dirty="0">
                <a:latin typeface="+mj-lt"/>
              </a:rPr>
              <a:t>Traffic Management:</a:t>
            </a:r>
            <a:r>
              <a:rPr lang="en-IN" sz="1400" dirty="0">
                <a:latin typeface="+mj-lt"/>
              </a:rPr>
              <a:t> Indicates sharp turns and accident-prone zones.</a:t>
            </a:r>
          </a:p>
          <a:p>
            <a:pPr marL="179388" indent="0">
              <a:buFont typeface="Wingdings" pitchFamily="2" charset="2"/>
              <a:buChar char="Ø"/>
            </a:pPr>
            <a:r>
              <a:rPr lang="en-IN" sz="1400" b="1" dirty="0">
                <a:latin typeface="+mj-lt"/>
              </a:rPr>
              <a:t>Data Analytics:</a:t>
            </a:r>
            <a:r>
              <a:rPr lang="en-IN" sz="1400" dirty="0">
                <a:latin typeface="+mj-lt"/>
              </a:rPr>
              <a:t> Visualizes real-time data for informed decisions.</a:t>
            </a:r>
          </a:p>
          <a:p>
            <a:pPr marL="179388" indent="0">
              <a:buFont typeface="Wingdings" pitchFamily="2" charset="2"/>
              <a:buChar char="Ø"/>
            </a:pPr>
            <a:r>
              <a:rPr lang="en-IN" sz="1400" b="1" dirty="0">
                <a:latin typeface="+mj-lt"/>
              </a:rPr>
              <a:t>Renewable Energy:</a:t>
            </a:r>
            <a:r>
              <a:rPr lang="en-IN" sz="1400" dirty="0">
                <a:latin typeface="+mj-lt"/>
              </a:rPr>
              <a:t> Integrates solar power for green energy.</a:t>
            </a:r>
          </a:p>
          <a:p>
            <a:pPr marL="285750" lvl="0" indent="-2857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400" dirty="0">
                <a:latin typeface="+mj-lt"/>
              </a:rPr>
              <a:t>  </a:t>
            </a:r>
            <a:endParaRPr sz="1400" dirty="0">
              <a:latin typeface="+mj-lt"/>
            </a:endParaRPr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166646" y="6610349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8199715" y="2041515"/>
            <a:ext cx="1712709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Show </a:t>
            </a:r>
            <a:r>
              <a:rPr lang="en-US" sz="1800" b="0" i="0" dirty="0" smtClean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stopper</a:t>
            </a:r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6096000" y="2357430"/>
            <a:ext cx="5688632" cy="42148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endParaRPr lang="en-IN" b="1" dirty="0" smtClean="0"/>
          </a:p>
          <a:p>
            <a:pPr marL="285750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r>
              <a:rPr lang="en-IN" b="1" dirty="0" smtClean="0"/>
              <a:t>Network </a:t>
            </a:r>
            <a:r>
              <a:rPr lang="en-IN" b="1" dirty="0"/>
              <a:t>Reliability:</a:t>
            </a:r>
            <a:r>
              <a:rPr lang="en-IN" dirty="0"/>
              <a:t> Frequent network disruptions hinder data transmission.</a:t>
            </a:r>
          </a:p>
          <a:p>
            <a:pPr marL="285750" lvl="1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endParaRPr lang="en-IN" sz="1100" dirty="0"/>
          </a:p>
          <a:p>
            <a:pPr marL="285750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r>
              <a:rPr lang="en-IN" b="1" dirty="0"/>
              <a:t>Power Supply: </a:t>
            </a:r>
            <a:r>
              <a:rPr lang="en-IN" dirty="0"/>
              <a:t>Power outages without backup solutions affect system operation.</a:t>
            </a:r>
          </a:p>
          <a:p>
            <a:pPr marL="285750" lvl="1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endParaRPr lang="en-IN" sz="1100" dirty="0"/>
          </a:p>
          <a:p>
            <a:pPr marL="285750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r>
              <a:rPr lang="en-IN" b="1" dirty="0"/>
              <a:t>Sensor Accuracy and Maintenance: </a:t>
            </a:r>
            <a:r>
              <a:rPr lang="en-IN" dirty="0"/>
              <a:t>Sensor malfunction leads to inaccurate data.</a:t>
            </a:r>
          </a:p>
          <a:p>
            <a:pPr marL="285750" lvl="1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endParaRPr lang="en-IN" sz="1100" dirty="0"/>
          </a:p>
          <a:p>
            <a:pPr marL="285750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r>
              <a:rPr lang="en-IN" b="1" dirty="0"/>
              <a:t>Mobile App and Cloud Services: </a:t>
            </a:r>
            <a:r>
              <a:rPr lang="en-IN" dirty="0"/>
              <a:t>Service outages disrupt app functionality.</a:t>
            </a:r>
          </a:p>
          <a:p>
            <a:pPr marL="285750" lvl="1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endParaRPr lang="en-IN" sz="1100" dirty="0"/>
          </a:p>
          <a:p>
            <a:pPr marL="285750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r>
              <a:rPr lang="en-IN" b="1" dirty="0"/>
              <a:t>Security Vulnerabilities: </a:t>
            </a:r>
            <a:r>
              <a:rPr lang="en-IN" dirty="0"/>
              <a:t>Vulnerabilities compromise data and system integrity.</a:t>
            </a:r>
          </a:p>
          <a:p>
            <a:pPr marL="285750" lvl="1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endParaRPr lang="en-IN" sz="1100" dirty="0"/>
          </a:p>
          <a:p>
            <a:pPr marL="285750" indent="-285750">
              <a:spcBef>
                <a:spcPts val="125"/>
              </a:spcBef>
              <a:spcAft>
                <a:spcPts val="125"/>
              </a:spcAft>
              <a:buFont typeface="Wingdings" panose="05000000000000000000" pitchFamily="2" charset="2"/>
              <a:buChar char="Ø"/>
            </a:pPr>
            <a:r>
              <a:rPr lang="en-IN" b="1" dirty="0"/>
              <a:t>Hardware Reliability: </a:t>
            </a:r>
            <a:r>
              <a:rPr lang="en-IN" dirty="0"/>
              <a:t>Frequent hardware failures disrupt the system.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Team Member Details </a:t>
            </a:r>
            <a:endParaRPr/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3" y="2062099"/>
            <a:ext cx="11145119" cy="472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Leader Name: ALDRIN 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etc):    </a:t>
            </a:r>
            <a:r>
              <a:rPr lang="en-US" sz="1200" dirty="0" err="1"/>
              <a:t>Btech</a:t>
            </a:r>
            <a:r>
              <a:rPr lang="en-US" sz="1200" dirty="0"/>
              <a:t>       		Stream (ECE, CSE etc):	 ECE		Year (I,II,III,IV):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1 Name: RAJATH M V</a:t>
            </a:r>
            <a:endParaRPr dirty="0"/>
          </a:p>
          <a:p>
            <a:pPr marL="0" lvl="0" indent="0">
              <a:buSzPts val="1200"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etc):   </a:t>
            </a:r>
            <a:r>
              <a:rPr lang="en-US" sz="1200" dirty="0" err="1"/>
              <a:t>Btech</a:t>
            </a:r>
            <a:r>
              <a:rPr lang="en-US" sz="1200" dirty="0"/>
              <a:t> 		Stream (ECE, CSE etc):	 ECE 		Year (I,II,III,IV):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2 Name: SAMSON J</a:t>
            </a:r>
            <a:endParaRPr dirty="0"/>
          </a:p>
          <a:p>
            <a:pPr marL="0" lvl="0" indent="0">
              <a:buSzPts val="1200"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etc):   </a:t>
            </a:r>
            <a:r>
              <a:rPr lang="en-US" sz="1200" dirty="0" err="1"/>
              <a:t>Btech</a:t>
            </a:r>
            <a:r>
              <a:rPr lang="en-US" sz="1200" dirty="0"/>
              <a:t> 		Stream (ECE, CSE etc):	 ECE 		Year (I,II,III,IV):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3 Name: SHARON ROSE J</a:t>
            </a:r>
            <a:endParaRPr dirty="0"/>
          </a:p>
          <a:p>
            <a:pPr marL="0" lvl="0" indent="0">
              <a:buSzPts val="1200"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etc):   </a:t>
            </a:r>
            <a:r>
              <a:rPr lang="en-US" sz="1200" dirty="0" err="1"/>
              <a:t>Btech</a:t>
            </a:r>
            <a:r>
              <a:rPr lang="en-US" sz="1200" dirty="0"/>
              <a:t>                                                       Stream (ECE, CSE etc):	 ECE 		Year (I,II,III,IV):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4 Name: DANIEL DENCIL J</a:t>
            </a:r>
            <a:endParaRPr dirty="0"/>
          </a:p>
          <a:p>
            <a:pPr marL="0" lvl="0" indent="0">
              <a:buSzPts val="1200"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etc):   </a:t>
            </a:r>
            <a:r>
              <a:rPr lang="en-US" sz="1200" dirty="0" err="1"/>
              <a:t>Btech</a:t>
            </a:r>
            <a:r>
              <a:rPr lang="en-US" sz="1200" dirty="0"/>
              <a:t> 		Stream (ECE, CSE etc):	 ECE 		Year (I,II,III,IV):  II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5 Name: ANNIE JENNITA V J</a:t>
            </a:r>
            <a:endParaRPr dirty="0"/>
          </a:p>
          <a:p>
            <a:pPr marL="0" lvl="0" indent="0">
              <a:buSzPts val="1200"/>
            </a:pPr>
            <a:r>
              <a:rPr lang="en-US" sz="1200" dirty="0"/>
              <a:t>Branch (</a:t>
            </a:r>
            <a:r>
              <a:rPr lang="en-US" sz="1200" dirty="0" err="1"/>
              <a:t>Btech</a:t>
            </a:r>
            <a:r>
              <a:rPr lang="en-US" sz="1200" dirty="0"/>
              <a:t>/</a:t>
            </a:r>
            <a:r>
              <a:rPr lang="en-US" sz="1200" dirty="0" err="1"/>
              <a:t>Mtech</a:t>
            </a:r>
            <a:r>
              <a:rPr lang="en-US" sz="1200" dirty="0"/>
              <a:t>/PhD etc):   </a:t>
            </a:r>
            <a:r>
              <a:rPr lang="en-US" sz="1200" dirty="0" err="1"/>
              <a:t>Btech</a:t>
            </a:r>
            <a:r>
              <a:rPr lang="en-US" sz="1200" dirty="0"/>
              <a:t> 		Stream (ECE, CSE etc):	 ECE 		Year (I,II,III,IV):  II</a:t>
            </a:r>
            <a:endParaRPr dirty="0"/>
          </a:p>
          <a:p>
            <a:pPr marL="0" indent="0">
              <a:buClr>
                <a:srgbClr val="804160"/>
              </a:buClr>
              <a:buSzPts val="1200"/>
            </a:pPr>
            <a:r>
              <a:rPr lang="en-US" sz="1200" b="1" dirty="0">
                <a:solidFill>
                  <a:srgbClr val="804160"/>
                </a:solidFill>
              </a:rPr>
              <a:t>Team Mentor 1 Name: </a:t>
            </a:r>
            <a:r>
              <a:rPr lang="en-IN" sz="1200" b="1" dirty="0">
                <a:solidFill>
                  <a:srgbClr val="80415F"/>
                </a:solidFill>
                <a:latin typeface="Libre Franklin" charset="0"/>
              </a:rPr>
              <a:t>Dr. H. VICTOR DU JOHN</a:t>
            </a:r>
            <a:endParaRPr dirty="0">
              <a:latin typeface="Libre Franklin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   Academic		Expertise (AI/ML/Blockchain etc):  IoT 		Domain Experience (in years):    11</a:t>
            </a:r>
            <a:endParaRPr dirty="0"/>
          </a:p>
          <a:p>
            <a:pPr marL="0" indent="0">
              <a:buClr>
                <a:srgbClr val="804160"/>
              </a:buClr>
              <a:buSzPts val="1200"/>
            </a:pPr>
            <a:r>
              <a:rPr lang="en-US" sz="1200" b="1" dirty="0">
                <a:solidFill>
                  <a:srgbClr val="804160"/>
                </a:solidFill>
              </a:rPr>
              <a:t>Team Mentor 2 Name: </a:t>
            </a:r>
            <a:r>
              <a:rPr lang="en-IN" sz="1200" b="1" dirty="0">
                <a:solidFill>
                  <a:srgbClr val="80415F"/>
                </a:solidFill>
                <a:latin typeface="Libre Franklin" charset="0"/>
              </a:rPr>
              <a:t>Dr. NARAIN PONRAJ. D</a:t>
            </a:r>
            <a:endParaRPr dirty="0">
              <a:latin typeface="Libre Franklin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(Academic/Industry):   Academic	 	Expertise (AI/ML/Blockchain etc):  AI &amp; ML	Domain Experience (in years):    17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4379</TotalTime>
  <Words>450</Words>
  <Application>Microsoft Office PowerPoint</Application>
  <PresentationFormat>Custom</PresentationFormat>
  <Paragraphs>111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Franklin Gothic</vt:lpstr>
      <vt:lpstr>Libre Franklin</vt:lpstr>
      <vt:lpstr>Calibri</vt:lpstr>
      <vt:lpstr>Times New Roman</vt:lpstr>
      <vt:lpstr>Noto Sans Symbols</vt:lpstr>
      <vt:lpstr>Arial Black</vt:lpstr>
      <vt:lpstr>Aptos Display</vt:lpstr>
      <vt:lpstr>Wingdings</vt:lpstr>
      <vt:lpstr>Theme1</vt:lpstr>
      <vt:lpstr>Basic Details of the Team and Problem Statement</vt:lpstr>
      <vt:lpstr>Idea/Approach Details</vt:lpstr>
      <vt:lpstr>Slide 3</vt:lpstr>
      <vt:lpstr>Idea/Approach Details</vt:lpstr>
      <vt:lpstr>Team Member Details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ALDRIN ‪</cp:lastModifiedBy>
  <cp:revision>124</cp:revision>
  <dcterms:created xsi:type="dcterms:W3CDTF">2022-02-11T07:14:46Z</dcterms:created>
  <dcterms:modified xsi:type="dcterms:W3CDTF">2023-10-28T17:09:48Z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